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j08kTi2CVk+Hq63f+6mzvwdWCv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158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283418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Capitol Rideshare, the State’s legislatively mandated travel reduction, offers a variety of benefits and services to state employees to help them reduce their drive-alone trips to work. We measure progress toward the goal of reducing these solo drives to work though the annual travel reduction survey.</a:t>
            </a:r>
            <a:endParaRPr/>
          </a:p>
        </p:txBody>
      </p:sp>
      <p:sp>
        <p:nvSpPr>
          <p:cNvPr id="72" name="Google Shape;72;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6404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Capitol Rideshare offers subsidies for several alternate modes. Employees can sign up for the Platinum Pass, which provides a 50% discount on bus and light rail. Capitol Rideshare also offers subsidies for employees participating in a registered vanpool. Many state agency locations offer preferred parking for employees in carpools registered with Capitol Rideshare. For employees who drive electric vehicles, the state has installed electric vehicle charging stations at select locations. Employees must have a ChargePoint account to use this service and pay associated costs. Many state agencies offer telework to employees as allowable under the state’s telework policy; many agencies have their own policies and procedures for telework. Employees working on the Capitol Mall can inquire about arranging for use of bike lockers and showers on days they bike or walk. And employees who use an alternate mode at least twice a week are eligible for membership in Commuter Club powered by RideAmigos. Employees can log their alternate mode trips and earn points to enter monthly contests. RideAmigos also provides ride-matching and trip planning services for employees. Most importantly, Commuter Club membership provides an emergency ride home, twice per year. Commuter Club provides a Lyft code good for up to $50; employees can self-dispatch their emergency ride home through their RideAmigos dashboard.  </a:t>
            </a:r>
            <a:endParaRPr/>
          </a:p>
        </p:txBody>
      </p:sp>
      <p:sp>
        <p:nvSpPr>
          <p:cNvPr id="79" name="Google Shape;79;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097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Be sure to visit the Capitol Rideshare website to learn more about these program offerings. If you have questions, give us a call or email us using the contact information on the slide. Thank you. </a:t>
            </a:r>
            <a:endParaRPr/>
          </a:p>
        </p:txBody>
      </p:sp>
      <p:sp>
        <p:nvSpPr>
          <p:cNvPr id="86" name="Google Shape;86;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72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773532" y="286607"/>
            <a:ext cx="7543800" cy="8655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822960" y="1281600"/>
            <a:ext cx="7543800" cy="45876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22" name="Google Shape;22;p5"/>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5"/>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5"/>
        <p:cNvGrpSpPr/>
        <p:nvPr/>
      </p:nvGrpSpPr>
      <p:grpSpPr>
        <a:xfrm>
          <a:off x="0" y="0"/>
          <a:ext cx="0" cy="0"/>
          <a:chOff x="0" y="0"/>
          <a:chExt cx="0" cy="0"/>
        </a:xfrm>
      </p:grpSpPr>
      <p:sp>
        <p:nvSpPr>
          <p:cNvPr id="26" name="Google Shape;26;p6"/>
          <p:cNvSpPr/>
          <p:nvPr/>
        </p:nvSpPr>
        <p:spPr>
          <a:xfrm>
            <a:off x="2384" y="6400800"/>
            <a:ext cx="91416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6"/>
          <p:cNvSpPr/>
          <p:nvPr/>
        </p:nvSpPr>
        <p:spPr>
          <a:xfrm>
            <a:off x="14" y="6334316"/>
            <a:ext cx="9141600" cy="639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6"/>
          <p:cNvSpPr txBox="1">
            <a:spLocks noGrp="1"/>
          </p:cNvSpPr>
          <p:nvPr>
            <p:ph type="title"/>
          </p:nvPr>
        </p:nvSpPr>
        <p:spPr>
          <a:xfrm>
            <a:off x="822960" y="758952"/>
            <a:ext cx="7543800" cy="35661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6000"/>
              <a:buFont typeface="Calibri"/>
              <a:buNone/>
              <a:defRPr sz="6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822960" y="4453128"/>
            <a:ext cx="75438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marL="914400" lvl="1" indent="-228600" algn="l">
              <a:lnSpc>
                <a:spcPct val="90000"/>
              </a:lnSpc>
              <a:spcBef>
                <a:spcPts val="150"/>
              </a:spcBef>
              <a:spcAft>
                <a:spcPts val="0"/>
              </a:spcAft>
              <a:buSzPts val="1350"/>
              <a:buNone/>
              <a:defRPr sz="1350">
                <a:solidFill>
                  <a:srgbClr val="888888"/>
                </a:solidFill>
              </a:defRPr>
            </a:lvl2pPr>
            <a:lvl3pPr marL="1371600" lvl="2" indent="-228600" algn="l">
              <a:lnSpc>
                <a:spcPct val="90000"/>
              </a:lnSpc>
              <a:spcBef>
                <a:spcPts val="300"/>
              </a:spcBef>
              <a:spcAft>
                <a:spcPts val="0"/>
              </a:spcAft>
              <a:buSzPts val="1200"/>
              <a:buNone/>
              <a:defRPr sz="1200">
                <a:solidFill>
                  <a:srgbClr val="888888"/>
                </a:solidFill>
              </a:defRPr>
            </a:lvl3pPr>
            <a:lvl4pPr marL="1828800" lvl="3" indent="-228600" algn="l">
              <a:lnSpc>
                <a:spcPct val="90000"/>
              </a:lnSpc>
              <a:spcBef>
                <a:spcPts val="300"/>
              </a:spcBef>
              <a:spcAft>
                <a:spcPts val="0"/>
              </a:spcAft>
              <a:buSzPts val="1050"/>
              <a:buNone/>
              <a:defRPr sz="1050">
                <a:solidFill>
                  <a:srgbClr val="888888"/>
                </a:solidFill>
              </a:defRPr>
            </a:lvl4pPr>
            <a:lvl5pPr marL="2286000" lvl="4" indent="-228600" algn="l">
              <a:lnSpc>
                <a:spcPct val="90000"/>
              </a:lnSpc>
              <a:spcBef>
                <a:spcPts val="300"/>
              </a:spcBef>
              <a:spcAft>
                <a:spcPts val="0"/>
              </a:spcAft>
              <a:buSzPts val="1050"/>
              <a:buNone/>
              <a:defRPr sz="1050">
                <a:solidFill>
                  <a:srgbClr val="888888"/>
                </a:solidFill>
              </a:defRPr>
            </a:lvl5pPr>
            <a:lvl6pPr marL="2743200" lvl="5" indent="-228600" algn="l">
              <a:lnSpc>
                <a:spcPct val="90000"/>
              </a:lnSpc>
              <a:spcBef>
                <a:spcPts val="300"/>
              </a:spcBef>
              <a:spcAft>
                <a:spcPts val="0"/>
              </a:spcAft>
              <a:buSzPts val="1050"/>
              <a:buNone/>
              <a:defRPr sz="1050">
                <a:solidFill>
                  <a:srgbClr val="888888"/>
                </a:solidFill>
              </a:defRPr>
            </a:lvl6pPr>
            <a:lvl7pPr marL="3200400" lvl="6" indent="-228600" algn="l">
              <a:lnSpc>
                <a:spcPct val="90000"/>
              </a:lnSpc>
              <a:spcBef>
                <a:spcPts val="300"/>
              </a:spcBef>
              <a:spcAft>
                <a:spcPts val="0"/>
              </a:spcAft>
              <a:buSzPts val="1050"/>
              <a:buNone/>
              <a:defRPr sz="1050">
                <a:solidFill>
                  <a:srgbClr val="888888"/>
                </a:solidFill>
              </a:defRPr>
            </a:lvl7pPr>
            <a:lvl8pPr marL="3657600" lvl="7" indent="-228600" algn="l">
              <a:lnSpc>
                <a:spcPct val="90000"/>
              </a:lnSpc>
              <a:spcBef>
                <a:spcPts val="300"/>
              </a:spcBef>
              <a:spcAft>
                <a:spcPts val="0"/>
              </a:spcAft>
              <a:buSzPts val="1050"/>
              <a:buNone/>
              <a:defRPr sz="1050">
                <a:solidFill>
                  <a:srgbClr val="888888"/>
                </a:solidFill>
              </a:defRPr>
            </a:lvl8pPr>
            <a:lvl9pPr marL="4114800" lvl="8" indent="-228600" algn="l">
              <a:lnSpc>
                <a:spcPct val="90000"/>
              </a:lnSpc>
              <a:spcBef>
                <a:spcPts val="300"/>
              </a:spcBef>
              <a:spcAft>
                <a:spcPts val="300"/>
              </a:spcAft>
              <a:buSzPts val="1050"/>
              <a:buNone/>
              <a:defRPr sz="1050">
                <a:solidFill>
                  <a:srgbClr val="888888"/>
                </a:solidFill>
              </a:defRPr>
            </a:lvl9pPr>
          </a:lstStyle>
          <a:p>
            <a:endParaRPr/>
          </a:p>
        </p:txBody>
      </p:sp>
      <p:sp>
        <p:nvSpPr>
          <p:cNvPr id="30" name="Google Shape;30;p6"/>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33" name="Google Shape;33;p6"/>
          <p:cNvCxnSpPr/>
          <p:nvPr/>
        </p:nvCxnSpPr>
        <p:spPr>
          <a:xfrm>
            <a:off x="905744" y="4343400"/>
            <a:ext cx="7406700" cy="0"/>
          </a:xfrm>
          <a:prstGeom prst="straightConnector1">
            <a:avLst/>
          </a:prstGeom>
          <a:noFill/>
          <a:ln w="9525" cap="flat" cmpd="sng">
            <a:solidFill>
              <a:srgbClr val="7F7F7F"/>
            </a:solidFill>
            <a:prstDash val="solid"/>
            <a:round/>
            <a:headEnd type="none" w="sm" len="sm"/>
            <a:tailEnd type="none" w="sm" len="sm"/>
          </a:ln>
        </p:spPr>
      </p:cxnSp>
      <p:pic>
        <p:nvPicPr>
          <p:cNvPr id="34" name="Google Shape;34;p6"/>
          <p:cNvPicPr preferRelativeResize="0"/>
          <p:nvPr/>
        </p:nvPicPr>
        <p:blipFill rotWithShape="1">
          <a:blip r:embed="rId2">
            <a:alphaModFix/>
          </a:blip>
          <a:srcRect/>
          <a:stretch/>
        </p:blipFill>
        <p:spPr>
          <a:xfrm>
            <a:off x="8121601" y="5879430"/>
            <a:ext cx="964220" cy="96012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822960" y="286607"/>
            <a:ext cx="7543800" cy="8943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7"/>
          <p:cNvSpPr txBox="1">
            <a:spLocks noGrp="1"/>
          </p:cNvSpPr>
          <p:nvPr>
            <p:ph type="body" idx="1"/>
          </p:nvPr>
        </p:nvSpPr>
        <p:spPr>
          <a:xfrm>
            <a:off x="822959" y="1454400"/>
            <a:ext cx="3703200" cy="44148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38" name="Google Shape;38;p7"/>
          <p:cNvSpPr txBox="1">
            <a:spLocks noGrp="1"/>
          </p:cNvSpPr>
          <p:nvPr>
            <p:ph type="body" idx="2"/>
          </p:nvPr>
        </p:nvSpPr>
        <p:spPr>
          <a:xfrm>
            <a:off x="4663440" y="1454400"/>
            <a:ext cx="3703200" cy="44148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39" name="Google Shape;39;p7"/>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7"/>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7"/>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22960" y="286607"/>
            <a:ext cx="7543800" cy="8655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8"/>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8"/>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7"/>
        <p:cNvGrpSpPr/>
        <p:nvPr/>
      </p:nvGrpSpPr>
      <p:grpSpPr>
        <a:xfrm>
          <a:off x="0" y="0"/>
          <a:ext cx="0" cy="0"/>
          <a:chOff x="0" y="0"/>
          <a:chExt cx="0" cy="0"/>
        </a:xfrm>
      </p:grpSpPr>
      <p:sp>
        <p:nvSpPr>
          <p:cNvPr id="48" name="Google Shape;48;p9"/>
          <p:cNvSpPr/>
          <p:nvPr/>
        </p:nvSpPr>
        <p:spPr>
          <a:xfrm>
            <a:off x="-8040" y="0"/>
            <a:ext cx="3038100"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9"/>
          <p:cNvSpPr/>
          <p:nvPr/>
        </p:nvSpPr>
        <p:spPr>
          <a:xfrm>
            <a:off x="3030053" y="0"/>
            <a:ext cx="48000"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9"/>
          <p:cNvSpPr txBox="1">
            <a:spLocks noGrp="1"/>
          </p:cNvSpPr>
          <p:nvPr>
            <p:ph type="title"/>
          </p:nvPr>
        </p:nvSpPr>
        <p:spPr>
          <a:xfrm>
            <a:off x="342900" y="594359"/>
            <a:ext cx="2400300" cy="22860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2700"/>
              <a:buFont typeface="Calibri"/>
              <a:buNone/>
              <a:defRPr sz="27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body" idx="1"/>
          </p:nvPr>
        </p:nvSpPr>
        <p:spPr>
          <a:xfrm>
            <a:off x="3600450" y="731520"/>
            <a:ext cx="4869300" cy="52578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52" name="Google Shape;52;p9"/>
          <p:cNvSpPr txBox="1">
            <a:spLocks noGrp="1"/>
          </p:cNvSpPr>
          <p:nvPr>
            <p:ph type="body" idx="2"/>
          </p:nvPr>
        </p:nvSpPr>
        <p:spPr>
          <a:xfrm>
            <a:off x="342900" y="2926080"/>
            <a:ext cx="2400300" cy="3379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900"/>
              </a:spcBef>
              <a:spcAft>
                <a:spcPts val="0"/>
              </a:spcAft>
              <a:buSzPts val="1125"/>
              <a:buNone/>
              <a:defRPr sz="1125">
                <a:solidFill>
                  <a:srgbClr val="FFFFFF"/>
                </a:solidFill>
              </a:defRPr>
            </a:lvl1pPr>
            <a:lvl2pPr marL="914400" lvl="1" indent="-228600" algn="l">
              <a:lnSpc>
                <a:spcPct val="90000"/>
              </a:lnSpc>
              <a:spcBef>
                <a:spcPts val="150"/>
              </a:spcBef>
              <a:spcAft>
                <a:spcPts val="0"/>
              </a:spcAft>
              <a:buSzPts val="900"/>
              <a:buNone/>
              <a:defRPr sz="900"/>
            </a:lvl2pPr>
            <a:lvl3pPr marL="1371600" lvl="2" indent="-228600" algn="l">
              <a:lnSpc>
                <a:spcPct val="90000"/>
              </a:lnSpc>
              <a:spcBef>
                <a:spcPts val="300"/>
              </a:spcBef>
              <a:spcAft>
                <a:spcPts val="0"/>
              </a:spcAft>
              <a:buSzPts val="750"/>
              <a:buNone/>
              <a:defRPr sz="750"/>
            </a:lvl3pPr>
            <a:lvl4pPr marL="1828800" lvl="3" indent="-228600" algn="l">
              <a:lnSpc>
                <a:spcPct val="90000"/>
              </a:lnSpc>
              <a:spcBef>
                <a:spcPts val="300"/>
              </a:spcBef>
              <a:spcAft>
                <a:spcPts val="0"/>
              </a:spcAft>
              <a:buSzPts val="675"/>
              <a:buNone/>
              <a:defRPr sz="675"/>
            </a:lvl4pPr>
            <a:lvl5pPr marL="2286000" lvl="4" indent="-228600" algn="l">
              <a:lnSpc>
                <a:spcPct val="90000"/>
              </a:lnSpc>
              <a:spcBef>
                <a:spcPts val="300"/>
              </a:spcBef>
              <a:spcAft>
                <a:spcPts val="0"/>
              </a:spcAft>
              <a:buSzPts val="675"/>
              <a:buNone/>
              <a:defRPr sz="675"/>
            </a:lvl5pPr>
            <a:lvl6pPr marL="2743200" lvl="5" indent="-228600" algn="l">
              <a:lnSpc>
                <a:spcPct val="90000"/>
              </a:lnSpc>
              <a:spcBef>
                <a:spcPts val="300"/>
              </a:spcBef>
              <a:spcAft>
                <a:spcPts val="0"/>
              </a:spcAft>
              <a:buSzPts val="675"/>
              <a:buNone/>
              <a:defRPr sz="675"/>
            </a:lvl6pPr>
            <a:lvl7pPr marL="3200400" lvl="6" indent="-228600" algn="l">
              <a:lnSpc>
                <a:spcPct val="90000"/>
              </a:lnSpc>
              <a:spcBef>
                <a:spcPts val="300"/>
              </a:spcBef>
              <a:spcAft>
                <a:spcPts val="0"/>
              </a:spcAft>
              <a:buSzPts val="675"/>
              <a:buNone/>
              <a:defRPr sz="675"/>
            </a:lvl7pPr>
            <a:lvl8pPr marL="3657600" lvl="7" indent="-228600" algn="l">
              <a:lnSpc>
                <a:spcPct val="90000"/>
              </a:lnSpc>
              <a:spcBef>
                <a:spcPts val="300"/>
              </a:spcBef>
              <a:spcAft>
                <a:spcPts val="0"/>
              </a:spcAft>
              <a:buSzPts val="675"/>
              <a:buNone/>
              <a:defRPr sz="675"/>
            </a:lvl8pPr>
            <a:lvl9pPr marL="4114800" lvl="8" indent="-228600" algn="l">
              <a:lnSpc>
                <a:spcPct val="90000"/>
              </a:lnSpc>
              <a:spcBef>
                <a:spcPts val="300"/>
              </a:spcBef>
              <a:spcAft>
                <a:spcPts val="300"/>
              </a:spcAft>
              <a:buSzPts val="675"/>
              <a:buNone/>
              <a:defRPr sz="675"/>
            </a:lvl9pPr>
          </a:lstStyle>
          <a:p>
            <a:endParaRPr/>
          </a:p>
        </p:txBody>
      </p:sp>
      <p:sp>
        <p:nvSpPr>
          <p:cNvPr id="53" name="Google Shape;53;p9"/>
          <p:cNvSpPr txBox="1">
            <a:spLocks noGrp="1"/>
          </p:cNvSpPr>
          <p:nvPr>
            <p:ph type="ftr" idx="11"/>
          </p:nvPr>
        </p:nvSpPr>
        <p:spPr>
          <a:xfrm>
            <a:off x="3155880" y="6459790"/>
            <a:ext cx="34863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9"/>
          <p:cNvSpPr txBox="1">
            <a:spLocks noGrp="1"/>
          </p:cNvSpPr>
          <p:nvPr>
            <p:ph type="sldNum" idx="12"/>
          </p:nvPr>
        </p:nvSpPr>
        <p:spPr>
          <a:xfrm>
            <a:off x="8469632" y="6459789"/>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63705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55" name="Google Shape;55;p9"/>
          <p:cNvPicPr preferRelativeResize="0"/>
          <p:nvPr/>
        </p:nvPicPr>
        <p:blipFill rotWithShape="1">
          <a:blip r:embed="rId2">
            <a:alphaModFix/>
          </a:blip>
          <a:srcRect/>
          <a:stretch/>
        </p:blipFill>
        <p:spPr>
          <a:xfrm>
            <a:off x="68704" y="5879430"/>
            <a:ext cx="964220" cy="96012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822964" y="412016"/>
            <a:ext cx="7693500" cy="6783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0"/>
          <p:cNvSpPr txBox="1">
            <a:spLocks noGrp="1"/>
          </p:cNvSpPr>
          <p:nvPr>
            <p:ph type="body" idx="1"/>
          </p:nvPr>
        </p:nvSpPr>
        <p:spPr>
          <a:xfrm>
            <a:off x="628651" y="2191971"/>
            <a:ext cx="3868200" cy="465300"/>
          </a:xfrm>
          <a:prstGeom prst="rect">
            <a:avLst/>
          </a:prstGeom>
          <a:noFill/>
          <a:ln>
            <a:noFill/>
          </a:ln>
        </p:spPr>
        <p:txBody>
          <a:bodyPr spcFirstLastPara="1" wrap="square" lIns="0" tIns="45700" rIns="0" bIns="45700" anchor="b" anchorCtr="0">
            <a:noAutofit/>
          </a:bodyPr>
          <a:lstStyle>
            <a:lvl1pPr marL="457200" lvl="0" indent="-228600" algn="l">
              <a:lnSpc>
                <a:spcPct val="90000"/>
              </a:lnSpc>
              <a:spcBef>
                <a:spcPts val="900"/>
              </a:spcBef>
              <a:spcAft>
                <a:spcPts val="0"/>
              </a:spcAft>
              <a:buSzPts val="1800"/>
              <a:buNone/>
              <a:defRPr sz="1800" b="1"/>
            </a:lvl1pPr>
            <a:lvl2pPr marL="914400" lvl="1" indent="-228600" algn="l">
              <a:lnSpc>
                <a:spcPct val="90000"/>
              </a:lnSpc>
              <a:spcBef>
                <a:spcPts val="150"/>
              </a:spcBef>
              <a:spcAft>
                <a:spcPts val="0"/>
              </a:spcAft>
              <a:buSzPts val="1500"/>
              <a:buNone/>
              <a:defRPr sz="1500" b="1"/>
            </a:lvl2pPr>
            <a:lvl3pPr marL="1371600" lvl="2" indent="-228600" algn="l">
              <a:lnSpc>
                <a:spcPct val="90000"/>
              </a:lnSpc>
              <a:spcBef>
                <a:spcPts val="300"/>
              </a:spcBef>
              <a:spcAft>
                <a:spcPts val="0"/>
              </a:spcAft>
              <a:buSzPts val="1350"/>
              <a:buNone/>
              <a:defRPr sz="1350" b="1"/>
            </a:lvl3pPr>
            <a:lvl4pPr marL="1828800" lvl="3" indent="-228600" algn="l">
              <a:lnSpc>
                <a:spcPct val="90000"/>
              </a:lnSpc>
              <a:spcBef>
                <a:spcPts val="300"/>
              </a:spcBef>
              <a:spcAft>
                <a:spcPts val="0"/>
              </a:spcAft>
              <a:buSzPts val="1200"/>
              <a:buNone/>
              <a:defRPr sz="1200" b="1"/>
            </a:lvl4pPr>
            <a:lvl5pPr marL="2286000" lvl="4" indent="-228600" algn="l">
              <a:lnSpc>
                <a:spcPct val="90000"/>
              </a:lnSpc>
              <a:spcBef>
                <a:spcPts val="300"/>
              </a:spcBef>
              <a:spcAft>
                <a:spcPts val="0"/>
              </a:spcAft>
              <a:buSzPts val="1200"/>
              <a:buNone/>
              <a:defRPr sz="1200" b="1"/>
            </a:lvl5pPr>
            <a:lvl6pPr marL="2743200" lvl="5" indent="-228600" algn="l">
              <a:lnSpc>
                <a:spcPct val="90000"/>
              </a:lnSpc>
              <a:spcBef>
                <a:spcPts val="300"/>
              </a:spcBef>
              <a:spcAft>
                <a:spcPts val="0"/>
              </a:spcAft>
              <a:buSzPts val="1200"/>
              <a:buNone/>
              <a:defRPr sz="1200" b="1"/>
            </a:lvl6pPr>
            <a:lvl7pPr marL="3200400" lvl="6" indent="-228600" algn="l">
              <a:lnSpc>
                <a:spcPct val="90000"/>
              </a:lnSpc>
              <a:spcBef>
                <a:spcPts val="300"/>
              </a:spcBef>
              <a:spcAft>
                <a:spcPts val="0"/>
              </a:spcAft>
              <a:buSzPts val="1200"/>
              <a:buNone/>
              <a:defRPr sz="1200" b="1"/>
            </a:lvl7pPr>
            <a:lvl8pPr marL="3657600" lvl="7" indent="-228600" algn="l">
              <a:lnSpc>
                <a:spcPct val="90000"/>
              </a:lnSpc>
              <a:spcBef>
                <a:spcPts val="300"/>
              </a:spcBef>
              <a:spcAft>
                <a:spcPts val="0"/>
              </a:spcAft>
              <a:buSzPts val="1200"/>
              <a:buNone/>
              <a:defRPr sz="1200" b="1"/>
            </a:lvl8pPr>
            <a:lvl9pPr marL="4114800" lvl="8" indent="-228600" algn="l">
              <a:lnSpc>
                <a:spcPct val="90000"/>
              </a:lnSpc>
              <a:spcBef>
                <a:spcPts val="300"/>
              </a:spcBef>
              <a:spcAft>
                <a:spcPts val="300"/>
              </a:spcAft>
              <a:buSzPts val="1200"/>
              <a:buNone/>
              <a:defRPr sz="1200" b="1"/>
            </a:lvl9pPr>
          </a:lstStyle>
          <a:p>
            <a:endParaRPr/>
          </a:p>
        </p:txBody>
      </p:sp>
      <p:sp>
        <p:nvSpPr>
          <p:cNvPr id="59" name="Google Shape;59;p10"/>
          <p:cNvSpPr txBox="1">
            <a:spLocks noGrp="1"/>
          </p:cNvSpPr>
          <p:nvPr>
            <p:ph type="body" idx="2"/>
          </p:nvPr>
        </p:nvSpPr>
        <p:spPr>
          <a:xfrm>
            <a:off x="629842" y="2657231"/>
            <a:ext cx="3868200" cy="35325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60" name="Google Shape;60;p10"/>
          <p:cNvSpPr txBox="1">
            <a:spLocks noGrp="1"/>
          </p:cNvSpPr>
          <p:nvPr>
            <p:ph type="body" idx="3"/>
          </p:nvPr>
        </p:nvSpPr>
        <p:spPr>
          <a:xfrm>
            <a:off x="4629150" y="2191971"/>
            <a:ext cx="3887400" cy="465300"/>
          </a:xfrm>
          <a:prstGeom prst="rect">
            <a:avLst/>
          </a:prstGeom>
          <a:noFill/>
          <a:ln>
            <a:noFill/>
          </a:ln>
        </p:spPr>
        <p:txBody>
          <a:bodyPr spcFirstLastPara="1" wrap="square" lIns="0" tIns="45700" rIns="0" bIns="45700" anchor="b" anchorCtr="0">
            <a:noAutofit/>
          </a:bodyPr>
          <a:lstStyle>
            <a:lvl1pPr marL="457200" lvl="0" indent="-228600" algn="l">
              <a:lnSpc>
                <a:spcPct val="90000"/>
              </a:lnSpc>
              <a:spcBef>
                <a:spcPts val="900"/>
              </a:spcBef>
              <a:spcAft>
                <a:spcPts val="0"/>
              </a:spcAft>
              <a:buSzPts val="1800"/>
              <a:buNone/>
              <a:defRPr sz="1800" b="1"/>
            </a:lvl1pPr>
            <a:lvl2pPr marL="914400" lvl="1" indent="-228600" algn="l">
              <a:lnSpc>
                <a:spcPct val="90000"/>
              </a:lnSpc>
              <a:spcBef>
                <a:spcPts val="150"/>
              </a:spcBef>
              <a:spcAft>
                <a:spcPts val="0"/>
              </a:spcAft>
              <a:buSzPts val="1500"/>
              <a:buNone/>
              <a:defRPr sz="1500" b="1"/>
            </a:lvl2pPr>
            <a:lvl3pPr marL="1371600" lvl="2" indent="-228600" algn="l">
              <a:lnSpc>
                <a:spcPct val="90000"/>
              </a:lnSpc>
              <a:spcBef>
                <a:spcPts val="300"/>
              </a:spcBef>
              <a:spcAft>
                <a:spcPts val="0"/>
              </a:spcAft>
              <a:buSzPts val="1350"/>
              <a:buNone/>
              <a:defRPr sz="1350" b="1"/>
            </a:lvl3pPr>
            <a:lvl4pPr marL="1828800" lvl="3" indent="-228600" algn="l">
              <a:lnSpc>
                <a:spcPct val="90000"/>
              </a:lnSpc>
              <a:spcBef>
                <a:spcPts val="300"/>
              </a:spcBef>
              <a:spcAft>
                <a:spcPts val="0"/>
              </a:spcAft>
              <a:buSzPts val="1200"/>
              <a:buNone/>
              <a:defRPr sz="1200" b="1"/>
            </a:lvl4pPr>
            <a:lvl5pPr marL="2286000" lvl="4" indent="-228600" algn="l">
              <a:lnSpc>
                <a:spcPct val="90000"/>
              </a:lnSpc>
              <a:spcBef>
                <a:spcPts val="300"/>
              </a:spcBef>
              <a:spcAft>
                <a:spcPts val="0"/>
              </a:spcAft>
              <a:buSzPts val="1200"/>
              <a:buNone/>
              <a:defRPr sz="1200" b="1"/>
            </a:lvl5pPr>
            <a:lvl6pPr marL="2743200" lvl="5" indent="-228600" algn="l">
              <a:lnSpc>
                <a:spcPct val="90000"/>
              </a:lnSpc>
              <a:spcBef>
                <a:spcPts val="300"/>
              </a:spcBef>
              <a:spcAft>
                <a:spcPts val="0"/>
              </a:spcAft>
              <a:buSzPts val="1200"/>
              <a:buNone/>
              <a:defRPr sz="1200" b="1"/>
            </a:lvl6pPr>
            <a:lvl7pPr marL="3200400" lvl="6" indent="-228600" algn="l">
              <a:lnSpc>
                <a:spcPct val="90000"/>
              </a:lnSpc>
              <a:spcBef>
                <a:spcPts val="300"/>
              </a:spcBef>
              <a:spcAft>
                <a:spcPts val="0"/>
              </a:spcAft>
              <a:buSzPts val="1200"/>
              <a:buNone/>
              <a:defRPr sz="1200" b="1"/>
            </a:lvl7pPr>
            <a:lvl8pPr marL="3657600" lvl="7" indent="-228600" algn="l">
              <a:lnSpc>
                <a:spcPct val="90000"/>
              </a:lnSpc>
              <a:spcBef>
                <a:spcPts val="300"/>
              </a:spcBef>
              <a:spcAft>
                <a:spcPts val="0"/>
              </a:spcAft>
              <a:buSzPts val="1200"/>
              <a:buNone/>
              <a:defRPr sz="1200" b="1"/>
            </a:lvl8pPr>
            <a:lvl9pPr marL="4114800" lvl="8" indent="-228600" algn="l">
              <a:lnSpc>
                <a:spcPct val="90000"/>
              </a:lnSpc>
              <a:spcBef>
                <a:spcPts val="300"/>
              </a:spcBef>
              <a:spcAft>
                <a:spcPts val="300"/>
              </a:spcAft>
              <a:buSzPts val="1200"/>
              <a:buNone/>
              <a:defRPr sz="1200" b="1"/>
            </a:lvl9pPr>
          </a:lstStyle>
          <a:p>
            <a:endParaRPr/>
          </a:p>
        </p:txBody>
      </p:sp>
      <p:sp>
        <p:nvSpPr>
          <p:cNvPr id="61" name="Google Shape;61;p10"/>
          <p:cNvSpPr txBox="1">
            <a:spLocks noGrp="1"/>
          </p:cNvSpPr>
          <p:nvPr>
            <p:ph type="body" idx="4"/>
          </p:nvPr>
        </p:nvSpPr>
        <p:spPr>
          <a:xfrm>
            <a:off x="4629150" y="2657231"/>
            <a:ext cx="3887400" cy="35325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62" name="Google Shape;62;p10"/>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5" name="Google Shape;65;p10"/>
          <p:cNvSpPr txBox="1">
            <a:spLocks noGrp="1"/>
          </p:cNvSpPr>
          <p:nvPr>
            <p:ph type="body" idx="5"/>
          </p:nvPr>
        </p:nvSpPr>
        <p:spPr>
          <a:xfrm>
            <a:off x="1346401" y="1360489"/>
            <a:ext cx="7169100" cy="687300"/>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900"/>
              </a:spcBef>
              <a:spcAft>
                <a:spcPts val="0"/>
              </a:spcAft>
              <a:buSzPts val="1800"/>
              <a:buNone/>
              <a:defRPr sz="1800"/>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1"/>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p:nvPr/>
        </p:nvSpPr>
        <p:spPr>
          <a:xfrm>
            <a:off x="1" y="6400800"/>
            <a:ext cx="9144000" cy="457200"/>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11" name="Google Shape;11;p4"/>
          <p:cNvSpPr/>
          <p:nvPr/>
        </p:nvSpPr>
        <p:spPr>
          <a:xfrm>
            <a:off x="2" y="6334316"/>
            <a:ext cx="9144000" cy="660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12" name="Google Shape;12;p4"/>
          <p:cNvSpPr txBox="1">
            <a:spLocks noGrp="1"/>
          </p:cNvSpPr>
          <p:nvPr>
            <p:ph type="title"/>
          </p:nvPr>
        </p:nvSpPr>
        <p:spPr>
          <a:xfrm>
            <a:off x="822960" y="286607"/>
            <a:ext cx="7543800" cy="8655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4"/>
          <p:cNvSpPr txBox="1">
            <a:spLocks noGrp="1"/>
          </p:cNvSpPr>
          <p:nvPr>
            <p:ph type="body" idx="1"/>
          </p:nvPr>
        </p:nvSpPr>
        <p:spPr>
          <a:xfrm>
            <a:off x="822960" y="1281600"/>
            <a:ext cx="7543800" cy="4587600"/>
          </a:xfrm>
          <a:prstGeom prst="rect">
            <a:avLst/>
          </a:prstGeom>
          <a:noFill/>
          <a:ln>
            <a:noFill/>
          </a:ln>
        </p:spPr>
        <p:txBody>
          <a:bodyPr spcFirstLastPara="1" wrap="square" lIns="0" tIns="45700" rIns="0" bIns="45700" anchor="t" anchorCtr="0">
            <a:noAutofit/>
          </a:bodyPr>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14" name="Google Shape;14;p4"/>
          <p:cNvSpPr txBox="1">
            <a:spLocks noGrp="1"/>
          </p:cNvSpPr>
          <p:nvPr>
            <p:ph type="dt" idx="10"/>
          </p:nvPr>
        </p:nvSpPr>
        <p:spPr>
          <a:xfrm>
            <a:off x="822963" y="6459790"/>
            <a:ext cx="9465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675"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4"/>
          <p:cNvSpPr txBox="1">
            <a:spLocks noGrp="1"/>
          </p:cNvSpPr>
          <p:nvPr>
            <p:ph type="ftr" idx="11"/>
          </p:nvPr>
        </p:nvSpPr>
        <p:spPr>
          <a:xfrm>
            <a:off x="4493489" y="6443534"/>
            <a:ext cx="3617100" cy="36510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75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4"/>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788"/>
              <a:buFont typeface="Arial"/>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4"/>
          <p:cNvCxnSpPr/>
          <p:nvPr/>
        </p:nvCxnSpPr>
        <p:spPr>
          <a:xfrm>
            <a:off x="891540" y="1097045"/>
            <a:ext cx="7475100" cy="0"/>
          </a:xfrm>
          <a:prstGeom prst="straightConnector1">
            <a:avLst/>
          </a:prstGeom>
          <a:noFill/>
          <a:ln w="9525" cap="flat" cmpd="sng">
            <a:solidFill>
              <a:srgbClr val="7F7F7F"/>
            </a:solidFill>
            <a:prstDash val="solid"/>
            <a:round/>
            <a:headEnd type="none" w="sm" len="sm"/>
            <a:tailEnd type="none" w="sm" len="sm"/>
          </a:ln>
        </p:spPr>
      </p:cxnSp>
      <p:pic>
        <p:nvPicPr>
          <p:cNvPr id="18" name="Google Shape;18;p4"/>
          <p:cNvPicPr preferRelativeResize="0"/>
          <p:nvPr/>
        </p:nvPicPr>
        <p:blipFill rotWithShape="1">
          <a:blip r:embed="rId9">
            <a:alphaModFix/>
          </a:blip>
          <a:srcRect/>
          <a:stretch/>
        </p:blipFill>
        <p:spPr>
          <a:xfrm>
            <a:off x="8121601" y="5879430"/>
            <a:ext cx="964220" cy="96012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
          <p:cNvSpPr txBox="1">
            <a:spLocks noGrp="1"/>
          </p:cNvSpPr>
          <p:nvPr>
            <p:ph type="title"/>
          </p:nvPr>
        </p:nvSpPr>
        <p:spPr>
          <a:xfrm>
            <a:off x="773532" y="286607"/>
            <a:ext cx="7543800" cy="8655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a:t>Capitol Rideshare</a:t>
            </a:r>
            <a:endParaRPr/>
          </a:p>
        </p:txBody>
      </p:sp>
      <p:sp>
        <p:nvSpPr>
          <p:cNvPr id="75" name="Google Shape;75;p1"/>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700"/>
              <a:buNone/>
            </a:pPr>
            <a:fld id="{00000000-1234-1234-1234-123412341234}" type="slidenum">
              <a:rPr lang="en-US"/>
              <a:t>1</a:t>
            </a:fld>
            <a:endParaRPr/>
          </a:p>
        </p:txBody>
      </p:sp>
      <p:sp>
        <p:nvSpPr>
          <p:cNvPr id="76" name="Google Shape;76;p1"/>
          <p:cNvSpPr txBox="1">
            <a:spLocks noGrp="1"/>
          </p:cNvSpPr>
          <p:nvPr>
            <p:ph type="body" idx="1"/>
          </p:nvPr>
        </p:nvSpPr>
        <p:spPr>
          <a:xfrm>
            <a:off x="822960" y="1157632"/>
            <a:ext cx="7543800" cy="478392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900"/>
              </a:spcBef>
              <a:spcAft>
                <a:spcPts val="0"/>
              </a:spcAft>
              <a:buSzPts val="1800"/>
              <a:buNone/>
            </a:pPr>
            <a:r>
              <a:rPr lang="en-US" sz="2400" b="1" dirty="0"/>
              <a:t>Who we are:</a:t>
            </a:r>
            <a:endParaRPr sz="2400" dirty="0"/>
          </a:p>
          <a:p>
            <a:pPr marL="457200" lvl="0" indent="-342900" algn="l" rtl="0">
              <a:lnSpc>
                <a:spcPct val="90000"/>
              </a:lnSpc>
              <a:spcBef>
                <a:spcPts val="600"/>
              </a:spcBef>
              <a:spcAft>
                <a:spcPts val="0"/>
              </a:spcAft>
              <a:buSzPts val="1800"/>
              <a:buFont typeface="Arial"/>
              <a:buChar char="•"/>
            </a:pPr>
            <a:r>
              <a:rPr lang="en-US" sz="2000" dirty="0"/>
              <a:t>Capitol Rideshare is the state’s Travel Reduction Program, mandated under Arizona Revised Statute (A.R.S.) 49-588, a subsection of the state’s environmental laws. It is a program within </a:t>
            </a:r>
            <a:r>
              <a:rPr lang="en-US" sz="2000" dirty="0" smtClean="0"/>
              <a:t>the Arizona Department of Administration (ADOA).</a:t>
            </a:r>
            <a:endParaRPr dirty="0"/>
          </a:p>
          <a:p>
            <a:pPr marL="457200" lvl="0" indent="-342900" algn="l" rtl="0">
              <a:lnSpc>
                <a:spcPct val="90000"/>
              </a:lnSpc>
              <a:spcBef>
                <a:spcPts val="900"/>
              </a:spcBef>
              <a:spcAft>
                <a:spcPts val="0"/>
              </a:spcAft>
              <a:buSzPts val="1800"/>
              <a:buFont typeface="Calibri"/>
              <a:buNone/>
            </a:pPr>
            <a:r>
              <a:rPr lang="en-US" sz="2400" b="1" dirty="0"/>
              <a:t>What we do:</a:t>
            </a:r>
            <a:endParaRPr dirty="0"/>
          </a:p>
          <a:p>
            <a:pPr marL="457200" lvl="0" indent="-342900" algn="l" rtl="0">
              <a:lnSpc>
                <a:spcPct val="90000"/>
              </a:lnSpc>
              <a:spcBef>
                <a:spcPts val="600"/>
              </a:spcBef>
              <a:spcAft>
                <a:spcPts val="0"/>
              </a:spcAft>
              <a:buSzPts val="1800"/>
              <a:buFont typeface="Arial"/>
              <a:buChar char="•"/>
            </a:pPr>
            <a:r>
              <a:rPr lang="en-US" sz="2000" dirty="0"/>
              <a:t>Administer the annual travel reduction survey in Maricopa County, required of employers with 50 or more </a:t>
            </a:r>
            <a:r>
              <a:rPr lang="en-US" sz="2000" dirty="0" smtClean="0"/>
              <a:t>employees. </a:t>
            </a:r>
            <a:endParaRPr dirty="0"/>
          </a:p>
          <a:p>
            <a:pPr marL="457200" lvl="0" indent="-342900" algn="l" rtl="0">
              <a:lnSpc>
                <a:spcPct val="90000"/>
              </a:lnSpc>
              <a:spcBef>
                <a:spcPts val="900"/>
              </a:spcBef>
              <a:spcAft>
                <a:spcPts val="0"/>
              </a:spcAft>
              <a:buSzPts val="1800"/>
              <a:buFont typeface="Arial"/>
              <a:buChar char="•"/>
            </a:pPr>
            <a:r>
              <a:rPr lang="en-US" sz="2000" dirty="0"/>
              <a:t>Prepare the state’s annual travel reduction plan based on the survey </a:t>
            </a:r>
            <a:r>
              <a:rPr lang="en-US" sz="2000" dirty="0" smtClean="0"/>
              <a:t>data.</a:t>
            </a:r>
            <a:endParaRPr dirty="0"/>
          </a:p>
          <a:p>
            <a:pPr marL="457200" lvl="0" indent="-342900" algn="l" rtl="0">
              <a:lnSpc>
                <a:spcPct val="90000"/>
              </a:lnSpc>
              <a:spcBef>
                <a:spcPts val="900"/>
              </a:spcBef>
              <a:spcAft>
                <a:spcPts val="0"/>
              </a:spcAft>
              <a:buSzPts val="1800"/>
              <a:buFont typeface="Arial"/>
              <a:buChar char="•"/>
            </a:pPr>
            <a:r>
              <a:rPr lang="en-US" sz="2000" dirty="0"/>
              <a:t>Educate state employees about alternate modes: public transit, carpooling, vanpooling, telework and </a:t>
            </a:r>
            <a:r>
              <a:rPr lang="en-US" sz="2000" dirty="0" smtClean="0"/>
              <a:t>biking/walking.</a:t>
            </a:r>
            <a:endParaRPr dirty="0"/>
          </a:p>
          <a:p>
            <a:pPr marL="457200" lvl="0" indent="-342900" algn="l" rtl="0">
              <a:lnSpc>
                <a:spcPct val="90000"/>
              </a:lnSpc>
              <a:spcBef>
                <a:spcPts val="900"/>
              </a:spcBef>
              <a:spcAft>
                <a:spcPts val="0"/>
              </a:spcAft>
              <a:buSzPts val="1800"/>
              <a:buFont typeface="Calibri"/>
              <a:buNone/>
            </a:pPr>
            <a:r>
              <a:rPr lang="en-US" sz="2400" b="1" dirty="0"/>
              <a:t>Why we do it:</a:t>
            </a:r>
            <a:endParaRPr dirty="0"/>
          </a:p>
          <a:p>
            <a:pPr marL="457200" lvl="0" indent="-342900" algn="l" rtl="0">
              <a:lnSpc>
                <a:spcPct val="90000"/>
              </a:lnSpc>
              <a:spcBef>
                <a:spcPts val="600"/>
              </a:spcBef>
              <a:spcAft>
                <a:spcPts val="0"/>
              </a:spcAft>
              <a:buSzPts val="1800"/>
              <a:buFont typeface="Arial"/>
              <a:buChar char="•"/>
            </a:pPr>
            <a:r>
              <a:rPr lang="en-US" sz="2000" dirty="0"/>
              <a:t>To reduce air pollution related to employee commutes to </a:t>
            </a:r>
            <a:r>
              <a:rPr lang="en-US" sz="2000" dirty="0" smtClean="0"/>
              <a:t>work.</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773532" y="286607"/>
            <a:ext cx="7543800" cy="8655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a:t>Capitol Rideshare</a:t>
            </a:r>
            <a:endParaRPr/>
          </a:p>
        </p:txBody>
      </p:sp>
      <p:sp>
        <p:nvSpPr>
          <p:cNvPr id="82" name="Google Shape;82;p2"/>
          <p:cNvSpPr txBox="1">
            <a:spLocks noGrp="1"/>
          </p:cNvSpPr>
          <p:nvPr>
            <p:ph type="body" idx="1"/>
          </p:nvPr>
        </p:nvSpPr>
        <p:spPr>
          <a:xfrm>
            <a:off x="822950" y="1151230"/>
            <a:ext cx="7543800" cy="498270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900"/>
              </a:spcBef>
              <a:spcAft>
                <a:spcPts val="0"/>
              </a:spcAft>
              <a:buSzPts val="1800"/>
              <a:buNone/>
            </a:pPr>
            <a:r>
              <a:rPr lang="en-US" sz="2800" b="1" dirty="0"/>
              <a:t>To meet its mandate, Capitol Rideshare offers employees:</a:t>
            </a:r>
            <a:endParaRPr sz="2800" b="1" dirty="0"/>
          </a:p>
          <a:p>
            <a:pPr marL="457200" lvl="0" indent="-342900" algn="l" rtl="0">
              <a:lnSpc>
                <a:spcPct val="90000"/>
              </a:lnSpc>
              <a:spcBef>
                <a:spcPts val="0"/>
              </a:spcBef>
              <a:spcAft>
                <a:spcPts val="0"/>
              </a:spcAft>
              <a:buSzPts val="1800"/>
              <a:buNone/>
            </a:pPr>
            <a:r>
              <a:rPr lang="en-US" sz="1400" dirty="0"/>
              <a:t>	</a:t>
            </a:r>
            <a:endParaRPr dirty="0"/>
          </a:p>
          <a:p>
            <a:pPr marL="457200" lvl="0" indent="-374650" algn="l" rtl="0">
              <a:lnSpc>
                <a:spcPct val="90000"/>
              </a:lnSpc>
              <a:spcBef>
                <a:spcPts val="900"/>
              </a:spcBef>
              <a:spcAft>
                <a:spcPts val="0"/>
              </a:spcAft>
              <a:buSzPts val="2300"/>
              <a:buFont typeface="Arial"/>
              <a:buChar char="•"/>
            </a:pPr>
            <a:r>
              <a:rPr lang="en-US" sz="2300" dirty="0"/>
              <a:t>Preferential Carpool Parking (at select locations)</a:t>
            </a:r>
            <a:endParaRPr sz="2300" dirty="0"/>
          </a:p>
          <a:p>
            <a:pPr marL="457200" lvl="0" indent="-374650" algn="l" rtl="0">
              <a:lnSpc>
                <a:spcPct val="90000"/>
              </a:lnSpc>
              <a:spcBef>
                <a:spcPts val="900"/>
              </a:spcBef>
              <a:spcAft>
                <a:spcPts val="0"/>
              </a:spcAft>
              <a:buSzPts val="2300"/>
              <a:buFont typeface="Arial"/>
              <a:buChar char="•"/>
            </a:pPr>
            <a:r>
              <a:rPr lang="en-US" sz="2300" dirty="0"/>
              <a:t>Public Transit Subsidies (bus and light rail)</a:t>
            </a:r>
            <a:endParaRPr sz="2300" dirty="0"/>
          </a:p>
          <a:p>
            <a:pPr marL="457200" lvl="0" indent="-374650" algn="l" rtl="0">
              <a:lnSpc>
                <a:spcPct val="90000"/>
              </a:lnSpc>
              <a:spcBef>
                <a:spcPts val="900"/>
              </a:spcBef>
              <a:spcAft>
                <a:spcPts val="0"/>
              </a:spcAft>
              <a:buSzPts val="2300"/>
              <a:buFont typeface="Arial"/>
              <a:buChar char="•"/>
            </a:pPr>
            <a:r>
              <a:rPr lang="en-US" sz="2300" dirty="0"/>
              <a:t>Vanpool Subsidies </a:t>
            </a:r>
            <a:endParaRPr sz="2300" dirty="0"/>
          </a:p>
          <a:p>
            <a:pPr marL="457200" lvl="0" indent="-374650" algn="l" rtl="0">
              <a:lnSpc>
                <a:spcPct val="90000"/>
              </a:lnSpc>
              <a:spcBef>
                <a:spcPts val="900"/>
              </a:spcBef>
              <a:spcAft>
                <a:spcPts val="0"/>
              </a:spcAft>
              <a:buSzPts val="2300"/>
              <a:buFont typeface="Arial"/>
              <a:buChar char="•"/>
            </a:pPr>
            <a:r>
              <a:rPr lang="en-US" sz="2300" dirty="0"/>
              <a:t>Electric Vehicle Charging Stations (at select locations)</a:t>
            </a:r>
            <a:endParaRPr sz="2300" dirty="0"/>
          </a:p>
          <a:p>
            <a:pPr marL="457200" lvl="0" indent="-374650" algn="l" rtl="0">
              <a:lnSpc>
                <a:spcPct val="90000"/>
              </a:lnSpc>
              <a:spcBef>
                <a:spcPts val="900"/>
              </a:spcBef>
              <a:spcAft>
                <a:spcPts val="0"/>
              </a:spcAft>
              <a:buSzPts val="2300"/>
              <a:buFont typeface="Arial"/>
              <a:buChar char="•"/>
            </a:pPr>
            <a:r>
              <a:rPr lang="en-US" sz="2300" dirty="0"/>
              <a:t>State’s remote work program (telework)</a:t>
            </a:r>
            <a:endParaRPr sz="2300" dirty="0"/>
          </a:p>
          <a:p>
            <a:pPr marL="457200" lvl="0" indent="-374650" algn="l" rtl="0">
              <a:spcBef>
                <a:spcPts val="900"/>
              </a:spcBef>
              <a:spcAft>
                <a:spcPts val="0"/>
              </a:spcAft>
              <a:buSzPts val="2300"/>
              <a:buChar char="•"/>
            </a:pPr>
            <a:r>
              <a:rPr lang="en-US" sz="2300" dirty="0"/>
              <a:t>Biking/walking amenities</a:t>
            </a:r>
            <a:endParaRPr sz="2300" dirty="0"/>
          </a:p>
          <a:p>
            <a:pPr marL="457200" lvl="0" indent="-374650" algn="l" rtl="0">
              <a:lnSpc>
                <a:spcPct val="90000"/>
              </a:lnSpc>
              <a:spcBef>
                <a:spcPts val="900"/>
              </a:spcBef>
              <a:spcAft>
                <a:spcPts val="0"/>
              </a:spcAft>
              <a:buSzPts val="2300"/>
              <a:buFont typeface="Arial"/>
              <a:buChar char="•"/>
            </a:pPr>
            <a:r>
              <a:rPr lang="en-US" sz="2300" dirty="0"/>
              <a:t>Commuter Club powered by </a:t>
            </a:r>
            <a:r>
              <a:rPr lang="en-US" sz="2300" dirty="0" err="1"/>
              <a:t>RideAmigos</a:t>
            </a:r>
            <a:r>
              <a:rPr lang="en-US" sz="2300" dirty="0"/>
              <a:t> membership &amp; contests</a:t>
            </a:r>
            <a:endParaRPr sz="2300" dirty="0"/>
          </a:p>
          <a:p>
            <a:pPr marL="457200" lvl="0" indent="-374650" algn="l" rtl="0">
              <a:lnSpc>
                <a:spcPct val="90000"/>
              </a:lnSpc>
              <a:spcBef>
                <a:spcPts val="900"/>
              </a:spcBef>
              <a:spcAft>
                <a:spcPts val="0"/>
              </a:spcAft>
              <a:buSzPts val="2300"/>
              <a:buFont typeface="Arial"/>
              <a:buChar char="•"/>
            </a:pPr>
            <a:r>
              <a:rPr lang="en-US" sz="2300" dirty="0"/>
              <a:t>Emergency Ride Home </a:t>
            </a:r>
            <a:r>
              <a:rPr lang="en-US" sz="2300" dirty="0" smtClean="0"/>
              <a:t>program.</a:t>
            </a:r>
            <a:endParaRPr sz="2300" dirty="0"/>
          </a:p>
          <a:p>
            <a:pPr marL="457200" lvl="0" indent="0" algn="l" rtl="0">
              <a:lnSpc>
                <a:spcPct val="90000"/>
              </a:lnSpc>
              <a:spcBef>
                <a:spcPts val="900"/>
              </a:spcBef>
              <a:spcAft>
                <a:spcPts val="0"/>
              </a:spcAft>
              <a:buNone/>
            </a:pPr>
            <a:endParaRPr sz="2400" dirty="0"/>
          </a:p>
          <a:p>
            <a:pPr marL="457200" lvl="0" indent="-228600" algn="l" rtl="0">
              <a:lnSpc>
                <a:spcPct val="90000"/>
              </a:lnSpc>
              <a:spcBef>
                <a:spcPts val="900"/>
              </a:spcBef>
              <a:spcAft>
                <a:spcPts val="0"/>
              </a:spcAft>
              <a:buSzPts val="1800"/>
              <a:buNone/>
            </a:pPr>
            <a:endParaRPr sz="2400" dirty="0"/>
          </a:p>
        </p:txBody>
      </p:sp>
      <p:sp>
        <p:nvSpPr>
          <p:cNvPr id="83" name="Google Shape;83;p2"/>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7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3"/>
          <p:cNvSpPr txBox="1">
            <a:spLocks noGrp="1"/>
          </p:cNvSpPr>
          <p:nvPr>
            <p:ph type="title"/>
          </p:nvPr>
        </p:nvSpPr>
        <p:spPr>
          <a:xfrm>
            <a:off x="773532" y="286607"/>
            <a:ext cx="7543800" cy="8655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a:t>Capitol Rideshare</a:t>
            </a:r>
            <a:endParaRPr/>
          </a:p>
        </p:txBody>
      </p:sp>
      <p:sp>
        <p:nvSpPr>
          <p:cNvPr id="89" name="Google Shape;89;p3"/>
          <p:cNvSpPr txBox="1">
            <a:spLocks noGrp="1"/>
          </p:cNvSpPr>
          <p:nvPr>
            <p:ph type="body" idx="1"/>
          </p:nvPr>
        </p:nvSpPr>
        <p:spPr>
          <a:xfrm>
            <a:off x="822960" y="1281600"/>
            <a:ext cx="7543800" cy="458760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1800"/>
              </a:spcBef>
              <a:spcAft>
                <a:spcPts val="0"/>
              </a:spcAft>
              <a:buSzPts val="1800"/>
              <a:buChar char=" "/>
            </a:pPr>
            <a:r>
              <a:rPr lang="en-US" sz="2800" b="1"/>
              <a:t>For more information, please visit:</a:t>
            </a:r>
            <a:r>
              <a:rPr lang="en-US" sz="2800"/>
              <a:t> 	CapitolRideshare.AZ.gov</a:t>
            </a:r>
            <a:endParaRPr/>
          </a:p>
          <a:p>
            <a:pPr marL="457200" lvl="0" indent="-342900" algn="l" rtl="0">
              <a:lnSpc>
                <a:spcPct val="90000"/>
              </a:lnSpc>
              <a:spcBef>
                <a:spcPts val="2100"/>
              </a:spcBef>
              <a:spcAft>
                <a:spcPts val="0"/>
              </a:spcAft>
              <a:buSzPts val="1800"/>
              <a:buChar char=" "/>
            </a:pPr>
            <a:r>
              <a:rPr lang="en-US" sz="2800" b="1"/>
              <a:t>Phone:</a:t>
            </a:r>
            <a:r>
              <a:rPr lang="en-US" sz="2800"/>
              <a:t> 602.542.RIDE (7433)</a:t>
            </a:r>
            <a:endParaRPr/>
          </a:p>
          <a:p>
            <a:pPr marL="457200" lvl="0" indent="-342900" algn="l" rtl="0">
              <a:lnSpc>
                <a:spcPct val="90000"/>
              </a:lnSpc>
              <a:spcBef>
                <a:spcPts val="2100"/>
              </a:spcBef>
              <a:spcAft>
                <a:spcPts val="0"/>
              </a:spcAft>
              <a:buSzPts val="1800"/>
              <a:buChar char=" "/>
            </a:pPr>
            <a:r>
              <a:rPr lang="en-US" sz="2800" b="1"/>
              <a:t>Email:</a:t>
            </a:r>
            <a:r>
              <a:rPr lang="en-US" sz="2800"/>
              <a:t> RideshareHelp@azdoa.gov</a:t>
            </a:r>
            <a:endParaRPr/>
          </a:p>
          <a:p>
            <a:pPr marL="457200" lvl="0" indent="-228600" algn="l" rtl="0">
              <a:lnSpc>
                <a:spcPct val="90000"/>
              </a:lnSpc>
              <a:spcBef>
                <a:spcPts val="2100"/>
              </a:spcBef>
              <a:spcAft>
                <a:spcPts val="0"/>
              </a:spcAft>
              <a:buSzPts val="1800"/>
              <a:buNone/>
            </a:pPr>
            <a:endParaRPr sz="2800"/>
          </a:p>
          <a:p>
            <a:pPr marL="457200" lvl="0" indent="-228600" algn="l" rtl="0">
              <a:lnSpc>
                <a:spcPct val="90000"/>
              </a:lnSpc>
              <a:spcBef>
                <a:spcPts val="900"/>
              </a:spcBef>
              <a:spcAft>
                <a:spcPts val="0"/>
              </a:spcAft>
              <a:buSzPts val="1800"/>
              <a:buNone/>
            </a:pPr>
            <a:endParaRPr sz="2800"/>
          </a:p>
        </p:txBody>
      </p:sp>
      <p:sp>
        <p:nvSpPr>
          <p:cNvPr id="90" name="Google Shape;90;p3"/>
          <p:cNvSpPr txBox="1">
            <a:spLocks noGrp="1"/>
          </p:cNvSpPr>
          <p:nvPr>
            <p:ph type="sldNum" idx="12"/>
          </p:nvPr>
        </p:nvSpPr>
        <p:spPr>
          <a:xfrm>
            <a:off x="85727" y="6459790"/>
            <a:ext cx="547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700"/>
              <a:buNone/>
            </a:pPr>
            <a:fld id="{00000000-1234-1234-1234-123412341234}" type="slidenum">
              <a:rPr lang="en-US"/>
              <a:t>3</a:t>
            </a:fld>
            <a:endParaRPr/>
          </a:p>
        </p:txBody>
      </p:sp>
      <p:pic>
        <p:nvPicPr>
          <p:cNvPr id="91" name="Google Shape;91;p3"/>
          <p:cNvPicPr preferRelativeResize="0"/>
          <p:nvPr/>
        </p:nvPicPr>
        <p:blipFill rotWithShape="1">
          <a:blip r:embed="rId3">
            <a:alphaModFix/>
          </a:blip>
          <a:srcRect/>
          <a:stretch/>
        </p:blipFill>
        <p:spPr>
          <a:xfrm>
            <a:off x="1752600" y="3843136"/>
            <a:ext cx="5684520" cy="2346748"/>
          </a:xfrm>
          <a:prstGeom prst="rect">
            <a:avLst/>
          </a:prstGeom>
          <a:noFill/>
          <a:ln>
            <a:noFill/>
          </a:ln>
        </p:spPr>
      </p:pic>
    </p:spTree>
  </p:cSld>
  <p:clrMapOvr>
    <a:masterClrMapping/>
  </p:clrMapOvr>
</p:sld>
</file>

<file path=ppt/theme/theme1.xml><?xml version="1.0" encoding="utf-8"?>
<a:theme xmlns:a="http://schemas.openxmlformats.org/drawingml/2006/main" name="Retrospect">
  <a:themeElements>
    <a:clrScheme name="Custom 3">
      <a:dk1>
        <a:srgbClr val="000000"/>
      </a:dk1>
      <a:lt1>
        <a:srgbClr val="FFFFFF"/>
      </a:lt1>
      <a:dk2>
        <a:srgbClr val="637052"/>
      </a:dk2>
      <a:lt2>
        <a:srgbClr val="CCDDEA"/>
      </a:lt2>
      <a:accent1>
        <a:srgbClr val="B09962"/>
      </a:accent1>
      <a:accent2>
        <a:srgbClr val="C131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462</Words>
  <Application>Microsoft Office PowerPoint</Application>
  <PresentationFormat>On-screen Show (4:3)</PresentationFormat>
  <Paragraphs>30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Retrospect</vt:lpstr>
      <vt:lpstr>Capitol Rideshare</vt:lpstr>
      <vt:lpstr>Capitol Rideshare</vt:lpstr>
      <vt:lpstr>Capitol Rideshare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Capitol Rideshare</dc:title>
  <dc:creator>Mary Marshall</dc:creator>
  <cp:lastModifiedBy>Mary M Marshall</cp:lastModifiedBy>
  <cp:revision>4</cp:revision>
  <dcterms:modified xsi:type="dcterms:W3CDTF">2023-11-28T19:31:21Z</dcterms:modified>
</cp:coreProperties>
</file>